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  <a:prstDash val="solid"/>
            </a:ln>
          </a:left>
          <a:right>
            <a:ln w="12700">
              <a:solidFill>
                <a:schemeClr val="lt1"/>
              </a:solidFill>
              <a:prstDash val="solid"/>
            </a:ln>
          </a:right>
          <a:top>
            <a:ln w="12700">
              <a:solidFill>
                <a:schemeClr val="lt1"/>
              </a:solidFill>
              <a:prstDash val="solid"/>
            </a:ln>
          </a:top>
          <a:bottom>
            <a:ln w="12700">
              <a:solidFill>
                <a:schemeClr val="lt1"/>
              </a:solidFill>
              <a:prstDash val="solid"/>
            </a:ln>
          </a:bottom>
          <a:insideH>
            <a:ln w="12700">
              <a:solidFill>
                <a:schemeClr val="lt1"/>
              </a:solidFill>
              <a:prstDash val="solid"/>
            </a:ln>
          </a:insideH>
          <a:insideV>
            <a:ln w="12700">
              <a:solidFill>
                <a:schemeClr val="lt1"/>
              </a:solidFill>
              <a:prstDash val="solid"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  <a:prstDash val="solid"/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  <a:prstDash val="soli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79C84-5308-4A4D-A189-600B074B3262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900"/>
            <a:ext cx="5486400" cy="3916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A8630C-0A34-452B-B3B6-B5001C2015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996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8630C-0A34-452B-B3B6-B5001C20159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682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Group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defPPr/>
            <a:lvl1pPr lvl="0" algn="ctr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defPPr/>
            <a:lvl1pPr marL="0" lvl="0" indent="0" algn="ctr">
              <a:buNone/>
              <a:defRPr sz="2400"/>
            </a:lvl1pPr>
            <a:lvl2pPr marL="457200" lvl="1" indent="0" algn="ctr">
              <a:buNone/>
              <a:defRPr sz="2000"/>
            </a:lvl2pPr>
            <a:lvl3pPr marL="914400" lvl="2" indent="0" algn="ctr">
              <a:buNone/>
              <a:defRPr sz="1800"/>
            </a:lvl3pPr>
            <a:lvl4pPr marL="1371600" lvl="3" indent="0" algn="ctr">
              <a:buNone/>
              <a:defRPr sz="1600"/>
            </a:lvl4pPr>
            <a:lvl5pPr marL="1828800" lvl="4" indent="0" algn="ctr">
              <a:buNone/>
              <a:defRPr sz="1600"/>
            </a:lvl5pPr>
            <a:lvl6pPr marL="2286000" lvl="5" indent="0" algn="ctr">
              <a:buNone/>
              <a:defRPr sz="1600"/>
            </a:lvl6pPr>
            <a:lvl7pPr marL="2743200" lvl="6" indent="0" algn="ctr">
              <a:buNone/>
              <a:defRPr sz="1600"/>
            </a:lvl7pPr>
            <a:lvl8pPr marL="3200400" lvl="7" indent="0" algn="ctr">
              <a:buNone/>
              <a:defRPr sz="1600"/>
            </a:lvl8pPr>
            <a:lvl9pPr marL="3657600" lvl="8" indent="0" algn="ctr">
              <a:buNone/>
              <a:defRPr sz="1600"/>
            </a:lvl9pPr>
          </a:lstStyle>
          <a:p>
            <a:r>
              <a:t>Образец подзаголовка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lvl="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" name="Shape 9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10" name="Shape 10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2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5" name="Shape 1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7" name="Shape 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199" cy="4873625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600"/>
            </a:lvl1pPr>
            <a:lvl2pPr marL="457200" lvl="1" indent="0">
              <a:buNone/>
              <a:defRPr sz="1400"/>
            </a:lvl2pPr>
            <a:lvl3pPr marL="914400" lvl="2" indent="0">
              <a:buNone/>
              <a:defRPr sz="1200"/>
            </a:lvl3pPr>
            <a:lvl4pPr marL="1371600" lvl="3" indent="0">
              <a:buNone/>
              <a:defRPr sz="1000"/>
            </a:lvl4pPr>
            <a:lvl5pPr marL="1828800" lvl="4" indent="0">
              <a:buNone/>
              <a:defRPr sz="1000"/>
            </a:lvl5pPr>
            <a:lvl6pPr marL="2286000" lvl="5" indent="0">
              <a:buNone/>
              <a:defRPr sz="1000"/>
            </a:lvl6pPr>
            <a:lvl7pPr marL="2743200" lvl="6" indent="0">
              <a:buNone/>
              <a:defRPr sz="1000"/>
            </a:lvl7pPr>
            <a:lvl8pPr marL="3200400" lvl="7" indent="0">
              <a:buNone/>
              <a:defRPr sz="1000"/>
            </a:lvl8pPr>
            <a:lvl9pPr marL="3657600" lvl="8" indent="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199" cy="4873625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600"/>
            </a:lvl1pPr>
            <a:lvl2pPr marL="457200" lvl="1" indent="0">
              <a:buNone/>
              <a:defRPr sz="1400"/>
            </a:lvl2pPr>
            <a:lvl3pPr marL="914400" lvl="2" indent="0">
              <a:buNone/>
              <a:defRPr sz="1200"/>
            </a:lvl3pPr>
            <a:lvl4pPr marL="1371600" lvl="3" indent="0">
              <a:buNone/>
              <a:defRPr sz="1000"/>
            </a:lvl4pPr>
            <a:lvl5pPr marL="1828800" lvl="4" indent="0">
              <a:buNone/>
              <a:defRPr sz="1000"/>
            </a:lvl5pPr>
            <a:lvl6pPr marL="2286000" lvl="5" indent="0">
              <a:buNone/>
              <a:defRPr sz="1000"/>
            </a:lvl6pPr>
            <a:lvl7pPr marL="2743200" lvl="6" indent="0">
              <a:buNone/>
              <a:defRPr sz="1000"/>
            </a:lvl7pPr>
            <a:lvl8pPr marL="3200400" lvl="7" indent="0">
              <a:buNone/>
              <a:defRPr sz="1000"/>
            </a:lvl8pPr>
            <a:lvl9pPr marL="3657600" lvl="8" indent="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Образец заголовка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dt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31.01.2025</a:t>
            </a:r>
          </a:p>
        </p:txBody>
      </p:sp>
      <p:sp>
        <p:nvSpPr>
          <p:cNvPr id="5" name="Shape 5"/>
          <p:cNvSpPr txBox="1">
            <a:spLocks noGrp="1"/>
          </p:cNvSpPr>
          <p:nvPr>
            <p:ph type="ft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sldNum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defPPr/>
      <a:lvl1pPr lvl="0" algn="l">
        <a:lnSpc>
          <a:spcPct val="90000"/>
        </a:lnSpc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marL="228600" lvl="0" indent="-228600" algn="l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lvl="1" indent="-228600" algn="l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5752221" y="540585"/>
            <a:ext cx="6346736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8" name="Shape 78"/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9" name="Shape 79"/>
          <p:cNvSpPr txBox="1"/>
          <p:nvPr/>
        </p:nvSpPr>
        <p:spPr>
          <a:xfrm>
            <a:off x="708523" y="588878"/>
            <a:ext cx="4730943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400" i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Год</a:t>
            </a:r>
            <a:r>
              <a:rPr sz="1400" i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400" i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создания</a:t>
            </a:r>
            <a:r>
              <a:rPr sz="1400" i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ШСК </a:t>
            </a:r>
            <a:r>
              <a:rPr sz="1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(в </a:t>
            </a:r>
            <a:r>
              <a:rPr sz="1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соответствии</a:t>
            </a:r>
            <a:r>
              <a:rPr sz="1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 </a:t>
            </a:r>
            <a:r>
              <a:rPr sz="1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Всероссийским</a:t>
            </a:r>
            <a:r>
              <a:rPr sz="1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реестром</a:t>
            </a:r>
            <a:r>
              <a:rPr sz="1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sz="1600" i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_</a:t>
            </a:r>
            <a:r>
              <a:rPr lang="ru-RU" sz="1600" i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2015</a:t>
            </a:r>
            <a:r>
              <a:rPr sz="1600" i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_____</a:t>
            </a:r>
            <a:endParaRPr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0" name="Shape 80"/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" name="Shape 81"/>
          <p:cNvSpPr/>
          <p:nvPr/>
        </p:nvSpPr>
        <p:spPr>
          <a:xfrm>
            <a:off x="6154483" y="2781869"/>
            <a:ext cx="6135140" cy="403400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2208295" y="130418"/>
            <a:ext cx="7951664" cy="340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indent="449580" algn="ctr">
              <a:lnSpc>
                <a:spcPct val="115000"/>
              </a:lnSpc>
            </a:pPr>
            <a:r>
              <a:rPr sz="14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Школьный</a:t>
            </a:r>
            <a:r>
              <a:rPr sz="14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4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спортивный</a:t>
            </a:r>
            <a:r>
              <a:rPr sz="14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4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клуб</a:t>
            </a:r>
            <a:r>
              <a:rPr sz="14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4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_</a:t>
            </a:r>
            <a:r>
              <a:rPr lang="ru-RU" sz="14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ЮНИОР</a:t>
            </a:r>
            <a:r>
              <a:rPr sz="14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_____________________________________________</a:t>
            </a:r>
            <a:endParaRPr sz="1400" b="1" dirty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84" name="Shape 84"/>
          <p:cNvSpPr/>
          <p:nvPr/>
        </p:nv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rgbClr r="0" g="0" b="0"/>
          </a:effectRef>
          <a:fontRef idx="none"/>
        </p:style>
      </p:sp>
      <p:sp>
        <p:nvSpPr>
          <p:cNvPr id="85" name="Shape 85"/>
          <p:cNvSpPr txBox="1"/>
          <p:nvPr/>
        </p:nvSpPr>
        <p:spPr>
          <a:xfrm>
            <a:off x="4547929" y="42121"/>
            <a:ext cx="2285999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</a:t>
            </a:r>
          </a:p>
        </p:txBody>
      </p:sp>
      <p:graphicFrame>
        <p:nvGraphicFramePr>
          <p:cNvPr id="94" name="Table 94"/>
          <p:cNvGraphicFramePr/>
          <p:nvPr>
            <p:extLst>
              <p:ext uri="{D42A27DB-BD31-4B8C-83A1-F6EECF244321}">
                <p14:modId xmlns:p14="http://schemas.microsoft.com/office/powerpoint/2010/main" val="324350557"/>
              </p:ext>
            </p:extLst>
          </p:nvPr>
        </p:nvGraphicFramePr>
        <p:xfrm>
          <a:off x="321275" y="914530"/>
          <a:ext cx="5287438" cy="17894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6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289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i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Виды спорта, развиваемые в ШСК</a:t>
                      </a:r>
                      <a:endParaRPr sz="12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89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r>
                        <a:rPr lang="ru-RU" sz="1200" dirty="0" smtClean="0"/>
                        <a:t>волейбол, ОФП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611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r>
                        <a:rPr lang="ru-RU" sz="1100" dirty="0" smtClean="0"/>
                        <a:t>волейбол, ОФП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795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r>
                        <a:rPr lang="ru-RU" sz="1100" dirty="0" smtClean="0"/>
                        <a:t>волейбол, ОФП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795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5" name="Table 95"/>
          <p:cNvGraphicFramePr/>
          <p:nvPr/>
        </p:nvGraphicFramePr>
        <p:xfrm>
          <a:off x="708523" y="2870215"/>
          <a:ext cx="5133477" cy="1000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6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400" i="1">
                          <a:latin typeface="Times New Roman"/>
                          <a:ea typeface="Times New Roman"/>
                          <a:cs typeface="Times New Roman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46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Количество учителей ФК в школе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 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946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Количество педагогических работников в ШСК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 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6" name="Table 96"/>
          <p:cNvGraphicFramePr/>
          <p:nvPr>
            <p:extLst>
              <p:ext uri="{D42A27DB-BD31-4B8C-83A1-F6EECF244321}">
                <p14:modId xmlns:p14="http://schemas.microsoft.com/office/powerpoint/2010/main" val="3924893421"/>
              </p:ext>
            </p:extLst>
          </p:nvPr>
        </p:nvGraphicFramePr>
        <p:xfrm>
          <a:off x="6755663" y="2881325"/>
          <a:ext cx="5377165" cy="3850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0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6379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400" i="1">
                          <a:latin typeface="Times New Roman"/>
                          <a:ea typeface="Times New Roman"/>
                          <a:cs typeface="Times New Roman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121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/>
                        <a:t>Количество обучающихся в общеобразовательной организации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947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1000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 dirty="0"/>
                        <a:t> </a:t>
                      </a:r>
                      <a:r>
                        <a:rPr lang="ru-RU" sz="1100" dirty="0" smtClean="0"/>
                        <a:t>1017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918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7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9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14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100"/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45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50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 dirty="0"/>
                        <a:t> </a:t>
                      </a:r>
                      <a:r>
                        <a:rPr lang="ru-RU" sz="1100" dirty="0" smtClean="0"/>
                        <a:t>30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73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0</a:t>
                      </a:r>
                      <a:r>
                        <a:rPr sz="1100" dirty="0"/>
                        <a:t> 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379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100"/>
                        <a:t>Количество спортивно-массовых мероприятий, проведенных на школьном уровне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8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8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9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393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/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15,8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18,5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 dirty="0"/>
                        <a:t> </a:t>
                      </a:r>
                      <a:r>
                        <a:rPr lang="ru-RU" sz="1100" dirty="0" smtClean="0"/>
                        <a:t>19,7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379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/>
                        <a:t>в т.ч. лиц с ОВЗ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 dirty="0"/>
                        <a:t> </a:t>
                      </a:r>
                      <a:r>
                        <a:rPr lang="ru-RU" sz="1100" dirty="0" smtClean="0"/>
                        <a:t>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97" name="Table 97"/>
          <p:cNvGraphicFramePr/>
          <p:nvPr>
            <p:extLst>
              <p:ext uri="{D42A27DB-BD31-4B8C-83A1-F6EECF244321}">
                <p14:modId xmlns:p14="http://schemas.microsoft.com/office/powerpoint/2010/main" val="312101390"/>
              </p:ext>
            </p:extLst>
          </p:nvPr>
        </p:nvGraphicFramePr>
        <p:xfrm>
          <a:off x="606957" y="4090211"/>
          <a:ext cx="5339335" cy="2456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3616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400" i="1">
                          <a:latin typeface="Times New Roman"/>
                          <a:ea typeface="Times New Roman"/>
                          <a:cs typeface="Times New Roman"/>
                        </a:rPr>
                        <a:t>Спортивная инфраструктура</a:t>
                      </a:r>
                      <a:r>
                        <a:rPr sz="1400"/>
                        <a:t> 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16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 dirty="0"/>
                        <a:t> </a:t>
                      </a:r>
                      <a:r>
                        <a:rPr lang="ru-RU" sz="1000" dirty="0" smtClean="0"/>
                        <a:t>3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784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 dirty="0"/>
                        <a:t> </a:t>
                      </a:r>
                      <a:r>
                        <a:rPr lang="ru-RU" sz="1000" dirty="0" smtClean="0"/>
                        <a:t>0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784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 dirty="0"/>
                        <a:t> </a:t>
                      </a:r>
                      <a:r>
                        <a:rPr lang="ru-RU" sz="1000" dirty="0" smtClean="0"/>
                        <a:t>1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8" name="Table 98"/>
          <p:cNvGraphicFramePr/>
          <p:nvPr>
            <p:extLst>
              <p:ext uri="{D42A27DB-BD31-4B8C-83A1-F6EECF244321}">
                <p14:modId xmlns:p14="http://schemas.microsoft.com/office/powerpoint/2010/main" val="2450831248"/>
              </p:ext>
            </p:extLst>
          </p:nvPr>
        </p:nvGraphicFramePr>
        <p:xfrm>
          <a:off x="6315741" y="609477"/>
          <a:ext cx="5642245" cy="1995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0323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400" i="1">
                          <a:latin typeface="Times New Roman"/>
                          <a:ea typeface="Times New Roman"/>
                          <a:cs typeface="Times New Roman"/>
                        </a:rPr>
                        <a:t>ВФСК ГТО</a:t>
                      </a:r>
                      <a:endParaRPr sz="140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623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 dirty="0" err="1"/>
                        <a:t>Количество</a:t>
                      </a:r>
                      <a:r>
                        <a:rPr sz="1050" dirty="0"/>
                        <a:t> </a:t>
                      </a:r>
                      <a:r>
                        <a:rPr sz="1050" dirty="0" err="1"/>
                        <a:t>обучающихся</a:t>
                      </a:r>
                      <a:r>
                        <a:rPr sz="1050" dirty="0"/>
                        <a:t>, </a:t>
                      </a:r>
                      <a:r>
                        <a:rPr sz="1050" dirty="0" err="1"/>
                        <a:t>зарегистрированных</a:t>
                      </a:r>
                      <a:r>
                        <a:rPr sz="1050" dirty="0"/>
                        <a:t> в </a:t>
                      </a:r>
                      <a:r>
                        <a:rPr sz="1050" dirty="0" err="1"/>
                        <a:t>автоматизированной</a:t>
                      </a:r>
                      <a:r>
                        <a:rPr sz="1050" dirty="0"/>
                        <a:t> </a:t>
                      </a:r>
                      <a:r>
                        <a:rPr sz="1050" dirty="0" err="1"/>
                        <a:t>информационной</a:t>
                      </a:r>
                      <a:r>
                        <a:rPr sz="1050" dirty="0"/>
                        <a:t> </a:t>
                      </a:r>
                      <a:r>
                        <a:rPr sz="1050" dirty="0" err="1"/>
                        <a:t>системе</a:t>
                      </a:r>
                      <a:r>
                        <a:rPr sz="1050" dirty="0"/>
                        <a:t> АИС ГТО  (I-VI </a:t>
                      </a:r>
                      <a:r>
                        <a:rPr sz="1050" dirty="0" err="1"/>
                        <a:t>ступени</a:t>
                      </a:r>
                      <a:r>
                        <a:rPr sz="1050" dirty="0"/>
                        <a:t> - 6-17 </a:t>
                      </a:r>
                      <a:r>
                        <a:rPr sz="1050" dirty="0" err="1"/>
                        <a:t>лет</a:t>
                      </a:r>
                      <a:r>
                        <a:rPr sz="1050" dirty="0"/>
                        <a:t>)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80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100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 dirty="0"/>
                        <a:t> </a:t>
                      </a:r>
                      <a:r>
                        <a:rPr lang="ru-RU" sz="1050" dirty="0" smtClean="0"/>
                        <a:t>80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98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/>
                        <a:t>Количество обучающихся 6-17 лет, приступивших к выполнению нормативов испытаний ВФСК ГТО</a:t>
                      </a:r>
                      <a:endParaRPr sz="105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75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92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 dirty="0"/>
                        <a:t> </a:t>
                      </a:r>
                      <a:r>
                        <a:rPr lang="ru-RU" sz="1050" dirty="0" smtClean="0"/>
                        <a:t>55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696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/>
                        <a:t>Количество обучающихся 6-17 лет, выполнивших нормативы испытаний ВФСК ГТО</a:t>
                      </a:r>
                      <a:endParaRPr sz="105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18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24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 dirty="0"/>
                        <a:t> </a:t>
                      </a:r>
                      <a:r>
                        <a:rPr lang="ru-RU" sz="1050" dirty="0" smtClean="0"/>
                        <a:t>19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</a:gradFill>
      </a:fillStyleLst>
      <a:lnStyleLst>
        <a:ln w="635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74</TotalTime>
  <Words>259</Words>
  <Application>Microsoft Office PowerPoint</Application>
  <DocSecurity>0</DocSecurity>
  <PresentationFormat>Широкоэкранный</PresentationFormat>
  <Paragraphs>85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cp:lastPrinted>2025-02-05T05:51:04Z</cp:lastPrinted>
  <dcterms:created xsi:type="dcterms:W3CDTF">2025-01-24T16:00:12Z</dcterms:created>
  <dcterms:modified xsi:type="dcterms:W3CDTF">2025-02-12T10:48:53Z</dcterms:modified>
</cp:coreProperties>
</file>